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7"/>
  </p:notesMasterIdLst>
  <p:handoutMasterIdLst>
    <p:handoutMasterId r:id="rId18"/>
  </p:handoutMasterIdLst>
  <p:sldIdLst>
    <p:sldId id="257" r:id="rId3"/>
    <p:sldId id="268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576" y="90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8/25/2016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8/25/2016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2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8/25/2016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8/25/2016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late.cs.illinois.edu/course/cs357-f16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discussion 0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Matplotlib</a:t>
            </a:r>
            <a:r>
              <a:rPr lang="en-US" dirty="0"/>
              <a:t>, math functions, and </a:t>
            </a:r>
            <a:r>
              <a:rPr lang="en-US" dirty="0" err="1"/>
              <a:t>numpy</a:t>
            </a:r>
            <a:r>
              <a:rPr lang="en-US" dirty="0"/>
              <a:t> math functions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883" y="1676400"/>
            <a:ext cx="3732213" cy="2785163"/>
          </a:xfrm>
        </p:spPr>
      </p:pic>
      <p:sp>
        <p:nvSpPr>
          <p:cNvPr id="4" name="TextBox 3"/>
          <p:cNvSpPr txBox="1"/>
          <p:nvPr/>
        </p:nvSpPr>
        <p:spPr>
          <a:xfrm>
            <a:off x="5484812" y="1498600"/>
            <a:ext cx="6324600" cy="489364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import matplotlib.pyplot as plt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import math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import numpy as np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x = np.linspace(0, 2*math.pi, 30, endpoint=True)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y = np.sin(x)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 = np.cos(x)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plt.plot(x,y, label='sin(x)')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plt.plot(x,z, label='cos(x)')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plt.legend(loc=0)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plt.xlabel('x')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plt.ylabel('y')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plt.title('Demo plot')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plt.show()</a:t>
            </a:r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612" y="4648200"/>
            <a:ext cx="464820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32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1701797"/>
            <a:ext cx="10360501" cy="1346203"/>
          </a:xfrm>
        </p:spPr>
        <p:txBody>
          <a:bodyPr>
            <a:normAutofit/>
          </a:bodyPr>
          <a:lstStyle/>
          <a:p>
            <a:r>
              <a:rPr lang="en-US" dirty="0"/>
              <a:t>Data structure of key-values pairs with fast read and write (provided you know the key)</a:t>
            </a:r>
          </a:p>
          <a:p>
            <a:pPr lvl="1"/>
            <a:r>
              <a:rPr lang="en-US" dirty="0"/>
              <a:t>Implemented as hash table under the hood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612" y="3124200"/>
            <a:ext cx="1135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 ={'hammer': 5, 'nails': 2, '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drillbit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': 3, 'screwdriver': 1, 'bike': 1, 'mattress': 2, 'pillow': 1, 'stuffed animal': 2}</a:t>
            </a:r>
          </a:p>
          <a:p>
            <a:endParaRPr lang="en-US" sz="1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#Alternatively we might need to update an existing dictionary</a:t>
            </a:r>
          </a:p>
          <a:p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warehouseList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['hammer', 'nails', 'hammer', 'hammer', 'screwdriver', '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drillbit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', 'nails', 'mattress', 'stuffed animal', '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drillbit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', 'hammer', 'pillow', 'bike', 'hammer', 'mattress', '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drillbit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', 'stuffed animal']</a:t>
            </a:r>
          </a:p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 =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dict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() #empty dictionary</a:t>
            </a:r>
          </a:p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for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in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warehouseList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: #Note that we can iterate directly over a list</a:t>
            </a:r>
          </a:p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if(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d.get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 == None): #None is a special value like NULL</a:t>
            </a:r>
          </a:p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d.update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({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: 1})</a:t>
            </a:r>
          </a:p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else: </a:t>
            </a:r>
          </a:p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  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d.update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({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: 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d.get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en-US" sz="1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 + 1})</a:t>
            </a:r>
          </a:p>
          <a:p>
            <a:r>
              <a:rPr lang="en-US" sz="1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print(d)</a:t>
            </a:r>
          </a:p>
        </p:txBody>
      </p:sp>
    </p:spTree>
    <p:extLst>
      <p:ext uri="{BB962C8B-B14F-4D97-AF65-F5344CB8AC3E}">
        <p14:creationId xmlns:p14="http://schemas.microsoft.com/office/powerpoint/2010/main" val="369297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dictionaries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1701797"/>
            <a:ext cx="10360501" cy="2565403"/>
          </a:xfrm>
        </p:spPr>
        <p:txBody>
          <a:bodyPr/>
          <a:lstStyle/>
          <a:p>
            <a:r>
              <a:rPr lang="en-US" dirty="0"/>
              <a:t>Helpful functions</a:t>
            </a:r>
          </a:p>
          <a:p>
            <a:pPr lvl="1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d.keys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() </a:t>
            </a:r>
            <a:r>
              <a:rPr lang="en-US" dirty="0"/>
              <a:t>– returns a list of keys in the dictionary</a:t>
            </a:r>
          </a:p>
          <a:p>
            <a:pPr lvl="1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d.values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() </a:t>
            </a:r>
            <a:r>
              <a:rPr lang="en-US" dirty="0"/>
              <a:t>– returns a list of values in the dictionary</a:t>
            </a:r>
          </a:p>
          <a:p>
            <a:pPr lvl="1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d.items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() </a:t>
            </a:r>
            <a:r>
              <a:rPr lang="en-US" dirty="0"/>
              <a:t>– returns all key-value pairs in the dictionary</a:t>
            </a:r>
          </a:p>
          <a:p>
            <a:pPr lvl="1"/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d.get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(key) </a:t>
            </a:r>
            <a:r>
              <a:rPr lang="en-US" dirty="0"/>
              <a:t>– returns the value paired with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key</a:t>
            </a:r>
            <a:r>
              <a:rPr lang="en-US" dirty="0"/>
              <a:t> or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None </a:t>
            </a:r>
            <a:r>
              <a:rPr lang="en-US" dirty="0"/>
              <a:t>if there is no value paired with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key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0412" y="4495800"/>
            <a:ext cx="1066800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165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3" y="1701797"/>
            <a:ext cx="10360501" cy="8890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values of a dictionary can be any object. Since dictionaries are objects we can make them a value inside another dictionary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3702" y="2438400"/>
            <a:ext cx="11734800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#Test number – score pairs</a:t>
            </a:r>
          </a:p>
          <a:p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tyreseScores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{1:80, 2:85, 3:90}</a:t>
            </a:r>
          </a:p>
          <a:p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heinrichScores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{1:90, 2:75, 3:80}</a:t>
            </a:r>
          </a:p>
          <a:p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kimScores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{1:95, 2:90, 3:60}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liScores = {1:83, 2:93, 3:100}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#Student – gradebook pairs</a:t>
            </a:r>
          </a:p>
          <a:p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studentsDict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{'Tyrese':</a:t>
            </a:r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tyreseScores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'Heinrich':heinrichScores, 'Kim':kimScores,'Li':liScores}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print(</a:t>
            </a:r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studentsDict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778" y="5819775"/>
            <a:ext cx="1127760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1825" y="5753100"/>
            <a:ext cx="10282691" cy="95410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Practice it: Write code that outputs the score of each student on each test.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40314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8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and open source</a:t>
            </a:r>
          </a:p>
          <a:p>
            <a:r>
              <a:rPr lang="en-US" dirty="0"/>
              <a:t>Large set of scientific computing libraries </a:t>
            </a:r>
          </a:p>
          <a:p>
            <a:r>
              <a:rPr lang="en-US" dirty="0"/>
              <a:t>Many other libraries when needed</a:t>
            </a:r>
          </a:p>
          <a:p>
            <a:r>
              <a:rPr lang="en-US" dirty="0"/>
              <a:t>Code is readable and easy to write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612" y="295274"/>
            <a:ext cx="3866444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Python in this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121899" tIns="60949" rIns="121899" bIns="60949" rtlCol="0" anchor="t">
            <a:normAutofit/>
          </a:bodyPr>
          <a:lstStyle/>
          <a:p>
            <a:r>
              <a:rPr lang="EN-US" dirty="0"/>
              <a:t>Install VirtualBox and downloading image</a:t>
            </a:r>
          </a:p>
          <a:p>
            <a:pPr lvl="1"/>
            <a:r>
              <a:rPr lang="EN-US" dirty="0"/>
              <a:t>-Link at bottom of Relate page</a:t>
            </a:r>
          </a:p>
          <a:p>
            <a:pPr lvl="1"/>
            <a:r>
              <a:rPr lang="EN-US" dirty="0">
                <a:hlinkClick r:id="rId2"/>
              </a:rPr>
              <a:t>https://relate.cs.illinois.edu/course/cs357-f16/</a:t>
            </a:r>
            <a:endParaRPr lang="EN-US" dirty="0"/>
          </a:p>
          <a:p>
            <a:r>
              <a:rPr lang="EN-US" dirty="0"/>
              <a:t>Running the image</a:t>
            </a:r>
          </a:p>
          <a:p>
            <a:pPr lvl="1"/>
            <a:r>
              <a:rPr lang="EN-US" dirty="0"/>
              <a:t>File -&gt; Import appliance</a:t>
            </a:r>
          </a:p>
          <a:p>
            <a:r>
              <a:rPr lang="EN-US" dirty="0"/>
              <a:t>Run code from Notebook</a:t>
            </a:r>
          </a:p>
          <a:p>
            <a:pPr lvl="1"/>
            <a:r>
              <a:rPr lang="EN-US" dirty="0"/>
              <a:t>Link on desktop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2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121899" tIns="60949" rIns="121899" bIns="60949" rtlCol="0" anchor="t">
            <a:normAutofit/>
          </a:bodyPr>
          <a:lstStyle/>
          <a:p>
            <a:r>
              <a:rPr lang="EN-US" dirty="0"/>
              <a:t>Printing</a:t>
            </a:r>
          </a:p>
          <a:p>
            <a:pPr marL="0" indent="0">
              <a:buNone/>
            </a:pPr>
            <a:r>
              <a:rPr lang="EN-US" dirty="0"/>
              <a:t>       print(‘Hello world’)</a:t>
            </a:r>
          </a:p>
          <a:p>
            <a:r>
              <a:rPr lang="EN-US" dirty="0"/>
              <a:t>Variables</a:t>
            </a:r>
          </a:p>
          <a:p>
            <a:pPr lvl="1"/>
            <a:r>
              <a:rPr lang="EN-US" dirty="0"/>
              <a:t>Don’t need to specify type</a:t>
            </a:r>
          </a:p>
          <a:p>
            <a:r>
              <a:rPr lang="EN-US" dirty="0"/>
              <a:t>Commenting</a:t>
            </a:r>
          </a:p>
          <a:p>
            <a:pPr lvl="1"/>
            <a:r>
              <a:rPr lang="EN-US" dirty="0"/>
              <a:t>#for line comments</a:t>
            </a:r>
          </a:p>
          <a:p>
            <a:pPr lvl="1"/>
            <a:r>
              <a:rPr lang="EN-US" dirty="0"/>
              <a:t>‘’’Triple single quotes for block comments’’’</a:t>
            </a:r>
          </a:p>
        </p:txBody>
      </p:sp>
    </p:spTree>
    <p:extLst>
      <p:ext uri="{BB962C8B-B14F-4D97-AF65-F5344CB8AC3E}">
        <p14:creationId xmlns:p14="http://schemas.microsoft.com/office/powerpoint/2010/main" val="211908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If, else if, else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2612" y="1774160"/>
            <a:ext cx="6856729" cy="2057401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Else if -&gt; </a:t>
            </a:r>
            <a:r>
              <a:rPr lang="en-US" dirty="0" err="1"/>
              <a:t>elif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8883" y="1774160"/>
            <a:ext cx="5181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if </a:t>
            </a:r>
            <a:r>
              <a:rPr lang="en-US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stockPrice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&lt; </a:t>
            </a:r>
            <a:r>
              <a:rPr lang="en-US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targetPrice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</a:p>
          <a:p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print(‘better buy’)</a:t>
            </a:r>
          </a:p>
          <a:p>
            <a:r>
              <a:rPr lang="en-US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elif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stockPrice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&gt; </a:t>
            </a:r>
            <a:r>
              <a:rPr lang="en-US" sz="20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targetPrice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</a:p>
          <a:p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print(‘better sell’)</a:t>
            </a:r>
          </a:p>
          <a:p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else </a:t>
            </a:r>
          </a:p>
          <a:p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print(‘don’t do anything’)</a:t>
            </a:r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5612" y="4498458"/>
            <a:ext cx="9601200" cy="22467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/>
              <a:t>Practice it:</a:t>
            </a:r>
          </a:p>
          <a:p>
            <a:r>
              <a:rPr lang="EN-US" sz="2800" dirty="0"/>
              <a:t>Write a program in using if, elif, and else statements that returns a letter grade (A, B, C, D, F) given a variable </a:t>
            </a:r>
            <a:r>
              <a:rPr lang="EN-US" sz="2800" dirty="0">
                <a:solidFill>
                  <a:srgbClr val="FF0000"/>
                </a:solidFill>
              </a:rPr>
              <a:t>g</a:t>
            </a:r>
            <a:r>
              <a:rPr lang="EN-US" sz="2800" dirty="0"/>
              <a:t> with a numerical grade.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141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 and while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8812" y="2186462"/>
            <a:ext cx="4799329" cy="81280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For loops iterate over lists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240" y="1693842"/>
            <a:ext cx="37323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for </a:t>
            </a:r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i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in range(0, 10):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print(</a:t>
            </a:r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i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</a:p>
          <a:p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time = 0.0</a:t>
            </a:r>
          </a:p>
          <a:p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endTime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 10.0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while time &lt; </a:t>
            </a:r>
            <a:r>
              <a:rPr lang="en-US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endTime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  time += 0.1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print(time)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3212" y="5334000"/>
            <a:ext cx="8077200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/>
              <a:t>Practice it:</a:t>
            </a:r>
          </a:p>
          <a:p>
            <a:r>
              <a:rPr lang="EN-US" sz="2800" dirty="0"/>
              <a:t>Write a program that sums the numbers 1 to 100 and prints the result</a:t>
            </a:r>
          </a:p>
        </p:txBody>
      </p:sp>
    </p:spTree>
    <p:extLst>
      <p:ext uri="{BB962C8B-B14F-4D97-AF65-F5344CB8AC3E}">
        <p14:creationId xmlns:p14="http://schemas.microsoft.com/office/powerpoint/2010/main" val="105606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Numpy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390650"/>
            <a:ext cx="10486182" cy="5119976"/>
          </a:xfrm>
        </p:spPr>
        <p:txBody>
          <a:bodyPr vert="horz" lIns="121899" tIns="60949" rIns="121899" bIns="60949" rtlCol="0" anchor="t"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Import numpy as np </a:t>
            </a:r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 = np.array([[0,0,17,31],[0,0,0,5],[0,0,0,0],[0,14,0,0]])</a:t>
            </a:r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print(B)</a:t>
            </a:r>
          </a:p>
          <a:p>
            <a:pPr marL="0" indent="0">
              <a:buNone/>
            </a:pPr>
            <a:endParaRPr lang="en-US" sz="55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N-US" sz="55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#Alternative method</a:t>
            </a:r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shape = [4, 4]</a:t>
            </a:r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 = np.zeros(shape) #&lt;---- the dimensions need to be inside a list</a:t>
            </a:r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B[0, 2] = 17</a:t>
            </a:r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B[0, 3] = 31</a:t>
            </a:r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B[1, 3] = 5</a:t>
            </a:r>
          </a:p>
          <a:p>
            <a:pPr marL="0" indent="0">
              <a:buNone/>
            </a:pPr>
            <a:r>
              <a:rPr lang="EN-US" sz="8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B[3, 1] = 14</a:t>
            </a:r>
          </a:p>
        </p:txBody>
      </p:sp>
    </p:spTree>
    <p:extLst>
      <p:ext uri="{BB962C8B-B14F-4D97-AF65-F5344CB8AC3E}">
        <p14:creationId xmlns:p14="http://schemas.microsoft.com/office/powerpoint/2010/main" val="3307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</a:t>
            </a:r>
            <a:r>
              <a:rPr lang="en-US" dirty="0" err="1"/>
              <a:t>numpy</a:t>
            </a:r>
            <a:r>
              <a:rPr lang="en-US" dirty="0"/>
              <a:t> arrays and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121899" tIns="60949" rIns="121899" bIns="60949" rtlCol="0" anchor="t">
            <a:normAutofit fontScale="92500" lnSpcReduction="10000"/>
          </a:bodyPr>
          <a:lstStyle/>
          <a:p>
            <a:r>
              <a:rPr lang="EN-US" dirty="0"/>
              <a:t>Matrix locations accessed the same way they are set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x = B[0, 3]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@ operator to multiply two matrices of appropriate dimensions together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 = A @ B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Practice it: Write a program that creates two (2x2) numpy matrices A and B, multiplies them together using @,  and stores the result in C.</a:t>
            </a:r>
          </a:p>
        </p:txBody>
      </p:sp>
    </p:spTree>
    <p:extLst>
      <p:ext uri="{BB962C8B-B14F-4D97-AF65-F5344CB8AC3E}">
        <p14:creationId xmlns:p14="http://schemas.microsoft.com/office/powerpoint/2010/main" val="6493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576" y="1701800"/>
            <a:ext cx="7088237" cy="4851400"/>
          </a:xfrm>
        </p:spPr>
        <p:txBody>
          <a:bodyPr vert="horz" lIns="121899" tIns="60949" rIns="121899" bIns="60949" rtlCol="0" anchor="t">
            <a:normAutofit fontScale="92500" lnSpcReduction="10000"/>
          </a:bodyPr>
          <a:lstStyle/>
          <a:p>
            <a:r>
              <a:rPr lang="EN-US" dirty="0"/>
              <a:t>Basic </a:t>
            </a:r>
            <a:r>
              <a:rPr lang="EN-US" dirty="0" err="1"/>
              <a:t>synax</a:t>
            </a:r>
            <a:endParaRPr lang="EN-US" dirty="0"/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	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def functionName(parameter0, parameter1,…):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		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#Do stuff in here…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		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ans = …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		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return ans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Example:      def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getHello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helloVersion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):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	    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if </a:t>
            </a:r>
            <a:r>
              <a:rPr lang="EN-US" sz="200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helloVersion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== 0: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                               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return ‘Hello world’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                         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else 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	        </a:t>
            </a:r>
            <a:r>
              <a:rPr lang="EN-US" sz="2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return ‘Hello Illinois’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37065" y="3124200"/>
            <a:ext cx="6248400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/>
              <a:t>Practice it:</a:t>
            </a:r>
          </a:p>
          <a:p>
            <a:r>
              <a:rPr lang="EN-US" dirty="0"/>
              <a:t>Write a function that takes two Numpy matrices, A and B, as parameters and returns the sum of their [0, 0] entries.</a:t>
            </a:r>
          </a:p>
        </p:txBody>
      </p:sp>
    </p:spTree>
    <p:extLst>
      <p:ext uri="{BB962C8B-B14F-4D97-AF65-F5344CB8AC3E}">
        <p14:creationId xmlns:p14="http://schemas.microsoft.com/office/powerpoint/2010/main" val="169790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0</TotalTime>
  <Words>839</Words>
  <Application>Microsoft Office PowerPoint</Application>
  <PresentationFormat>Custom</PresentationFormat>
  <Paragraphs>133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 16x9</vt:lpstr>
      <vt:lpstr>Group discussion 0</vt:lpstr>
      <vt:lpstr>Why Python?</vt:lpstr>
      <vt:lpstr>Running Python in this class</vt:lpstr>
      <vt:lpstr>Introduction to Python</vt:lpstr>
      <vt:lpstr>If, else if, else blocks</vt:lpstr>
      <vt:lpstr>For loops and while loops</vt:lpstr>
      <vt:lpstr>Creating Numpy arrays</vt:lpstr>
      <vt:lpstr>Accessing numpy arrays and matrix multiplication</vt:lpstr>
      <vt:lpstr>Python functions</vt:lpstr>
      <vt:lpstr>Matplotlib, math functions, and numpy math functions</vt:lpstr>
      <vt:lpstr>Python dictionaries</vt:lpstr>
      <vt:lpstr>Python dictionaries (cont.)</vt:lpstr>
      <vt:lpstr>Nested dictionaries</vt:lpstr>
      <vt:lpstr>End!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discussion 0</dc:title>
  <dc:creator/>
  <cp:keywords/>
  <cp:lastModifiedBy/>
  <cp:revision>4</cp:revision>
  <dcterms:created xsi:type="dcterms:W3CDTF">2016-08-24T03:38:04Z</dcterms:created>
  <dcterms:modified xsi:type="dcterms:W3CDTF">2016-08-25T02:24:26Z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